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94" r:id="rId3"/>
    <p:sldId id="313" r:id="rId4"/>
    <p:sldId id="319" r:id="rId5"/>
    <p:sldId id="320" r:id="rId6"/>
    <p:sldId id="295" r:id="rId7"/>
    <p:sldId id="316" r:id="rId8"/>
    <p:sldId id="321" r:id="rId9"/>
    <p:sldId id="330" r:id="rId10"/>
    <p:sldId id="322" r:id="rId11"/>
    <p:sldId id="323" r:id="rId12"/>
    <p:sldId id="331" r:id="rId13"/>
    <p:sldId id="324" r:id="rId14"/>
    <p:sldId id="325" r:id="rId15"/>
    <p:sldId id="328" r:id="rId16"/>
    <p:sldId id="329" r:id="rId17"/>
    <p:sldId id="332" r:id="rId18"/>
    <p:sldId id="326" r:id="rId19"/>
    <p:sldId id="327" r:id="rId20"/>
    <p:sldId id="333" r:id="rId21"/>
    <p:sldId id="334" r:id="rId22"/>
    <p:sldId id="335" r:id="rId23"/>
    <p:sldId id="336" r:id="rId24"/>
    <p:sldId id="337" r:id="rId25"/>
    <p:sldId id="268" r:id="rId26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572"/>
    <a:srgbClr val="009BDC"/>
    <a:srgbClr val="462672"/>
    <a:srgbClr val="1AA8E6"/>
    <a:srgbClr val="99D8F4"/>
    <a:srgbClr val="2E2672"/>
    <a:srgbClr val="33B2E9"/>
    <a:srgbClr val="4DBBEB"/>
    <a:srgbClr val="66C5EE"/>
    <a:srgbClr val="4DB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904" autoAdjust="0"/>
  </p:normalViewPr>
  <p:slideViewPr>
    <p:cSldViewPr snapToGrid="0" showGuides="1">
      <p:cViewPr varScale="1">
        <p:scale>
          <a:sx n="126" d="100"/>
          <a:sy n="126" d="100"/>
        </p:scale>
        <p:origin x="11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852C6-7078-4DF2-B959-3EBFFFE3B108}" type="datetimeFigureOut">
              <a:rPr lang="de-DE" smtClean="0"/>
              <a:t>11.02.2023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09056-B185-4154-97B1-F79130FA16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00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… für</a:t>
            </a:r>
            <a:r>
              <a:rPr lang="de-DE" baseline="0" dirty="0" smtClean="0"/>
              <a:t> jedes Anforderungsniveau ist etwas dabei! Professionelle Anträge können z.B. durch Diakonie gestellt werden, einfache Fördermittelgeber wie die regionale Bank oder Unternehmen können auch kleine Vereine und / oder Kirchengemeinden ansprechen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68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9056-B185-4154-97B1-F79130FA169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08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0879C25-0E6F-47B7-8C43-2D5D6FC071EE}"/>
              </a:ext>
            </a:extLst>
          </p:cNvPr>
          <p:cNvSpPr/>
          <p:nvPr userDrawn="1"/>
        </p:nvSpPr>
        <p:spPr>
          <a:xfrm>
            <a:off x="0" y="1687"/>
            <a:ext cx="9144000" cy="5141813"/>
          </a:xfrm>
          <a:prstGeom prst="rect">
            <a:avLst/>
          </a:prstGeom>
          <a:solidFill>
            <a:srgbClr val="2E2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6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9313F93-04EB-4782-9A66-CBF5C7582D04}"/>
              </a:ext>
            </a:extLst>
          </p:cNvPr>
          <p:cNvSpPr/>
          <p:nvPr userDrawn="1"/>
        </p:nvSpPr>
        <p:spPr>
          <a:xfrm>
            <a:off x="2322001" y="1015390"/>
            <a:ext cx="6822000" cy="4128110"/>
          </a:xfrm>
          <a:prstGeom prst="rect">
            <a:avLst/>
          </a:prstGeom>
          <a:solidFill>
            <a:srgbClr val="462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6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D8D1592-B93B-4277-A6F4-EB9A14460AF1}"/>
              </a:ext>
            </a:extLst>
          </p:cNvPr>
          <p:cNvSpPr/>
          <p:nvPr userDrawn="1"/>
        </p:nvSpPr>
        <p:spPr>
          <a:xfrm>
            <a:off x="0" y="1015390"/>
            <a:ext cx="2322000" cy="4128110"/>
          </a:xfrm>
          <a:prstGeom prst="rect">
            <a:avLst/>
          </a:prstGeom>
          <a:solidFill>
            <a:srgbClr val="6E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6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641F0B1-C7CD-401E-AEB2-625003BA375D}"/>
              </a:ext>
            </a:extLst>
          </p:cNvPr>
          <p:cNvSpPr/>
          <p:nvPr userDrawn="1"/>
        </p:nvSpPr>
        <p:spPr>
          <a:xfrm>
            <a:off x="0" y="1"/>
            <a:ext cx="2322000" cy="1015388"/>
          </a:xfrm>
          <a:prstGeom prst="rect">
            <a:avLst/>
          </a:prstGeom>
          <a:solidFill>
            <a:srgbClr val="5A2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6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EBF91B-96CA-4D53-A76C-1C16AF0111F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422689" y="1558302"/>
            <a:ext cx="6456343" cy="1400383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3400"/>
              </a:lnSpc>
              <a:defRPr sz="32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2-zeilig</a:t>
            </a:r>
            <a:br>
              <a:rPr lang="de-DE" dirty="0"/>
            </a:br>
            <a:r>
              <a:rPr lang="de-DE" dirty="0"/>
              <a:t>3-zeilig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6908F0-7A29-49A3-ACEA-92F22518D98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422689" y="3079445"/>
            <a:ext cx="6456343" cy="661843"/>
          </a:xfrm>
        </p:spPr>
        <p:txBody>
          <a:bodyPr>
            <a:norm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Zusätzliche Informationen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7563A7-7C69-40B5-B5DB-AFA7376AAC99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412000" y="4842000"/>
            <a:ext cx="572400" cy="184666"/>
          </a:xfrm>
        </p:spPr>
        <p:txBody>
          <a:bodyPr>
            <a:spAutoFit/>
          </a:bodyPr>
          <a:lstStyle>
            <a:lvl1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69F7D3-00B5-4A00-94C4-BBCB22CC3A84}" type="datetime1">
              <a:rPr lang="de-DE" smtClean="0"/>
              <a:pPr/>
              <a:t>11.02.2023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D08D21-A142-4719-B1D0-7F216650495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01364" y="4842000"/>
            <a:ext cx="384236" cy="184666"/>
          </a:xfrm>
        </p:spPr>
        <p:txBody>
          <a:bodyPr wrap="square" anchor="b" anchorCtr="0">
            <a:spAutoFit/>
          </a:bodyPr>
          <a:lstStyle>
            <a:lvl1pPr>
              <a:defRPr sz="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9" b="35716"/>
          <a:stretch/>
        </p:blipFill>
        <p:spPr>
          <a:xfrm>
            <a:off x="233382" y="314160"/>
            <a:ext cx="1329480" cy="3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1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eisdiagramm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10" y="288000"/>
            <a:ext cx="8699354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Kreisdiagramm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7410" y="1044534"/>
            <a:ext cx="2205120" cy="3593454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2563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780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50" indent="-20955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87325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bk object 16">
            <a:extLst>
              <a:ext uri="{FF2B5EF4-FFF2-40B4-BE49-F238E27FC236}">
                <a16:creationId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0" y="4842154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36FABF-D04F-4D72-95D2-17359196D0F5}" type="datetime1">
              <a:rPr lang="de-DE" smtClean="0"/>
              <a:pPr/>
              <a:t>11.02.2023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© </a:t>
            </a:r>
            <a:r>
              <a:rPr lang="de-DE" dirty="0"/>
              <a:t>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154"/>
            <a:ext cx="385200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6E54041A-9358-4CBC-98F6-DF5DD989DF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1964" y="1044533"/>
            <a:ext cx="6274800" cy="359280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9" b="35716"/>
          <a:stretch/>
        </p:blipFill>
        <p:spPr>
          <a:xfrm>
            <a:off x="207409" y="4834823"/>
            <a:ext cx="684634" cy="1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9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800" y="288000"/>
            <a:ext cx="8699354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Ringdiagramm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800" y="1044000"/>
            <a:ext cx="2206800" cy="3593988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2563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780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50" indent="-20955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87325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0" y="4842154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36FABF-D04F-4D72-95D2-17359196D0F5}" type="datetime1">
              <a:rPr lang="de-DE" smtClean="0"/>
              <a:pPr/>
              <a:t>11.02.2023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© </a:t>
            </a:r>
            <a:r>
              <a:rPr lang="de-DE" dirty="0"/>
              <a:t>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154"/>
            <a:ext cx="385200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iagrammplatzhalter 18">
            <a:extLst>
              <a:ext uri="{FF2B5EF4-FFF2-40B4-BE49-F238E27FC236}">
                <a16:creationId xmlns:a16="http://schemas.microsoft.com/office/drawing/2014/main" id="{0894B622-4156-48FD-A2A6-E12A85EAF10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3354" y="1044533"/>
            <a:ext cx="6274800" cy="359280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9" b="35716"/>
          <a:stretch/>
        </p:blipFill>
        <p:spPr>
          <a:xfrm>
            <a:off x="207409" y="4834823"/>
            <a:ext cx="684634" cy="1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9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k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800" y="288000"/>
            <a:ext cx="8699354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Balkendiagramm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800" y="1044000"/>
            <a:ext cx="2206800" cy="3593988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2563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780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50" indent="-20955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87325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0" y="4842154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36FABF-D04F-4D72-95D2-17359196D0F5}" type="datetime1">
              <a:rPr lang="de-DE" smtClean="0"/>
              <a:pPr/>
              <a:t>11.02.2023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154"/>
            <a:ext cx="385200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DC9F3002-B0CE-4FAF-937E-34B4018F298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3354" y="1044533"/>
            <a:ext cx="6274800" cy="359280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9" b="35716"/>
          <a:stretch/>
        </p:blipFill>
        <p:spPr>
          <a:xfrm>
            <a:off x="207409" y="4834823"/>
            <a:ext cx="684634" cy="1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62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äul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800" y="288000"/>
            <a:ext cx="8699354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Säulendiagramm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800" y="1044000"/>
            <a:ext cx="2206800" cy="3593988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2563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780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50" indent="-20955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87325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0" y="4842154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36FABF-D04F-4D72-95D2-17359196D0F5}" type="datetime1">
              <a:rPr lang="de-DE" smtClean="0"/>
              <a:pPr/>
              <a:t>11.02.2023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154"/>
            <a:ext cx="385200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3163230B-6FF3-44B4-9E1A-F6BCDA4D229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3133" y="1044533"/>
            <a:ext cx="6275021" cy="359280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9" b="35716"/>
          <a:stretch/>
        </p:blipFill>
        <p:spPr>
          <a:xfrm>
            <a:off x="207409" y="4834823"/>
            <a:ext cx="684634" cy="1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A352C0E-E80B-4C61-919C-FAFFAFF48F33}"/>
              </a:ext>
            </a:extLst>
          </p:cNvPr>
          <p:cNvGrpSpPr/>
          <p:nvPr userDrawn="1"/>
        </p:nvGrpSpPr>
        <p:grpSpPr>
          <a:xfrm>
            <a:off x="0" y="1"/>
            <a:ext cx="9144001" cy="5143499"/>
            <a:chOff x="0" y="1"/>
            <a:chExt cx="9144001" cy="5143499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859CDE-8198-4FD4-92C9-01DE7E65EB2A}"/>
                </a:ext>
              </a:extLst>
            </p:cNvPr>
            <p:cNvSpPr/>
            <p:nvPr userDrawn="1"/>
          </p:nvSpPr>
          <p:spPr>
            <a:xfrm>
              <a:off x="0" y="1687"/>
              <a:ext cx="9144000" cy="5141813"/>
            </a:xfrm>
            <a:prstGeom prst="rect">
              <a:avLst/>
            </a:prstGeom>
            <a:solidFill>
              <a:srgbClr val="2E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7CE5A51-A55F-4B34-B6D4-5644717CACD1}"/>
                </a:ext>
              </a:extLst>
            </p:cNvPr>
            <p:cNvSpPr/>
            <p:nvPr userDrawn="1"/>
          </p:nvSpPr>
          <p:spPr>
            <a:xfrm>
              <a:off x="2322001" y="1015390"/>
              <a:ext cx="6822000" cy="4128110"/>
            </a:xfrm>
            <a:prstGeom prst="rect">
              <a:avLst/>
            </a:prstGeom>
            <a:solidFill>
              <a:srgbClr val="46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A487335-FB44-4EC6-87FF-4DCF664FEE1A}"/>
                </a:ext>
              </a:extLst>
            </p:cNvPr>
            <p:cNvSpPr/>
            <p:nvPr userDrawn="1"/>
          </p:nvSpPr>
          <p:spPr>
            <a:xfrm>
              <a:off x="0" y="1015390"/>
              <a:ext cx="2322000" cy="4128110"/>
            </a:xfrm>
            <a:prstGeom prst="rect">
              <a:avLst/>
            </a:prstGeom>
            <a:solidFill>
              <a:srgbClr val="6E2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5FAB017-BD05-4902-B0C8-3E48D225D8DC}"/>
                </a:ext>
              </a:extLst>
            </p:cNvPr>
            <p:cNvSpPr/>
            <p:nvPr userDrawn="1"/>
          </p:nvSpPr>
          <p:spPr>
            <a:xfrm>
              <a:off x="0" y="1"/>
              <a:ext cx="2322000" cy="1015388"/>
            </a:xfrm>
            <a:prstGeom prst="rect">
              <a:avLst/>
            </a:prstGeom>
            <a:solidFill>
              <a:srgbClr val="5A25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</p:grp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3D00E32-17E9-4DFE-AB0C-630DC59AF5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2400" y="1544400"/>
            <a:ext cx="4365625" cy="53553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Vielen Dank!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9" b="35716"/>
          <a:stretch/>
        </p:blipFill>
        <p:spPr>
          <a:xfrm>
            <a:off x="233382" y="314160"/>
            <a:ext cx="1329480" cy="3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2A134-78C2-4FE7-84AC-B5BEDBBE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1926CC-A453-4F5F-8B65-385623D86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8E6AA8-C18B-42E7-BC0C-B71945E2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2FD2-5C72-4944-9E97-2F8CB1853304}" type="datetime1">
              <a:rPr lang="de-DE" smtClean="0"/>
              <a:t>11.02.2023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A71B71-856C-488B-92E5-AE7E1C28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3FE498-C9C2-4CB3-909D-0410EE92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09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6C5A7-1854-46BE-AE45-FA5DB010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FB411D-11A8-4315-A352-2707BA296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69F01B-6A16-45B9-A95E-F5ED746E9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37ACEA-2E35-4E84-B1BF-7D6F0243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14D5-7795-4180-9DA1-F03F1D893ABE}" type="datetime1">
              <a:rPr lang="de-DE" smtClean="0"/>
              <a:t>11.02.2023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20E897-8AA7-43AB-A370-C2DC7783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DD2F59-BA04-4C14-92C6-1E2CECD8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8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0120C-CC9E-4BDE-A1D4-9283E82C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C138B9-ED93-4264-9CD2-58A710FE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A3431B-8566-41C1-B4F8-CCD5E59DA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57FD90E-C727-4395-9DF6-C308BA30A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E9ADEB0-DD03-4A86-B782-81F0A3A9A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EEABDB8-EB8D-48D6-9C1F-780B04E1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725B-3ACC-45A5-B979-381DCD8E6CE2}" type="datetime1">
              <a:rPr lang="de-DE" smtClean="0"/>
              <a:t>11.02.2023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C019A74-41AA-4B02-B038-291ACEAE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B038847-E35C-47AD-9B78-6EFB9E37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317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CC9D86-BDA0-4123-88C3-39F03EA1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ECD-D654-4583-9E1C-194731039FA8}" type="datetime1">
              <a:rPr lang="de-DE" smtClean="0"/>
              <a:t>11.02.2023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779DE0-6E9A-40AB-9CB8-B6D8919D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C9C625-40F1-41C3-9D73-630520DC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412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14514-7085-49BC-B2DA-F67DDF81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C816E7-CBE5-4D29-A9AF-6BEF90902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FE7ECE-F1DD-4F6F-AD94-BE12E43F3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7F9A35-E827-4FF1-A317-0AAB9E9E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94A5-49DD-47AC-BD22-306814A83317}" type="datetime1">
              <a:rPr lang="de-DE" smtClean="0"/>
              <a:t>11.02.2023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879446-3744-400E-8152-40D18984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A3529A-811F-44FF-9252-6101895F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78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09" y="288000"/>
            <a:ext cx="8699354" cy="694001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09" y="1044000"/>
            <a:ext cx="8699354" cy="3263504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2563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780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50" indent="-20955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87325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© Diakonie </a:t>
            </a:r>
            <a:r>
              <a:rPr lang="de-DE" dirty="0" err="1" smtClean="0"/>
              <a:t>WesT</a:t>
            </a:r>
            <a:r>
              <a:rPr lang="de-DE" dirty="0" smtClean="0"/>
              <a:t> e.V.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154"/>
            <a:ext cx="385200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9" b="35716"/>
          <a:stretch/>
        </p:blipFill>
        <p:spPr>
          <a:xfrm>
            <a:off x="207409" y="4834823"/>
            <a:ext cx="684634" cy="1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65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C3422-27E3-40F2-AA2D-88C59881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6911261-3869-4F39-9F9A-7839451E1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C66F47-4E73-404B-9879-BE24069A7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915110-DFAF-4E0D-AAE3-7F664BEF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6C51-71E7-4668-B719-ED85AFF10662}" type="datetime1">
              <a:rPr lang="de-DE" smtClean="0"/>
              <a:t>11.02.2023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AFCCA1-8D82-4F0F-A702-E5B7F989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186773-F5A3-4F4D-8641-1AA3F9D1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181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48F6C-2F17-4639-8CF8-B028D9D9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86ACAEF-A301-4A50-8DBF-1FE788FBB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6ADCBA-3C36-472E-B302-4BA26588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563B-2659-4E94-B209-F23D01BAE3CC}" type="datetime1">
              <a:rPr lang="de-DE" smtClean="0"/>
              <a:t>11.02.2023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645FA1-5674-4F5F-9808-7D9D8E3F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006520-5460-4F84-B642-2BF12138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412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7EEC11E-F57E-4D94-BEF8-E0062AE54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F4072A-0A56-40D7-82AF-AA52A7BE8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2F04B9-6697-4E5D-8235-B16331CA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575-D206-45F5-A487-0345315DF502}" type="datetime1">
              <a:rPr lang="de-DE" smtClean="0"/>
              <a:t>11.02.2023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1EB6B7-1A79-44D6-826A-6C665588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93B78C-D05C-4271-AD1A-BFBCEA9F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5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09" y="288000"/>
            <a:ext cx="8699354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09" y="1044000"/>
            <a:ext cx="8699354" cy="3263504"/>
          </a:xfrm>
        </p:spPr>
        <p:txBody>
          <a:bodyPr>
            <a:noAutofit/>
          </a:bodyPr>
          <a:lstStyle>
            <a:lvl1pPr marL="177800" indent="-177800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2563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7800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7550" indent="-179388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7800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© Diakonie </a:t>
            </a:r>
            <a:r>
              <a:rPr lang="de-DE" dirty="0" err="1" smtClean="0"/>
              <a:t>WesT</a:t>
            </a:r>
            <a:r>
              <a:rPr lang="de-DE" dirty="0" smtClean="0"/>
              <a:t> e.V.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154"/>
            <a:ext cx="385200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9" b="35716"/>
          <a:stretch/>
        </p:blipFill>
        <p:spPr>
          <a:xfrm>
            <a:off x="207409" y="4834823"/>
            <a:ext cx="684634" cy="1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2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05A8777C-C66C-4551-98A5-CBCB53FA820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4788535">
                <a:moveTo>
                  <a:pt x="0" y="4787938"/>
                </a:moveTo>
                <a:lnTo>
                  <a:pt x="9144000" y="4787938"/>
                </a:lnTo>
                <a:lnTo>
                  <a:pt x="9144000" y="0"/>
                </a:lnTo>
                <a:lnTo>
                  <a:pt x="0" y="0"/>
                </a:lnTo>
                <a:lnTo>
                  <a:pt x="0" y="4787938"/>
                </a:lnTo>
                <a:close/>
              </a:path>
            </a:pathLst>
          </a:custGeom>
          <a:solidFill>
            <a:srgbClr val="2E2672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bk object 16">
            <a:extLst>
              <a:ext uri="{FF2B5EF4-FFF2-40B4-BE49-F238E27FC236}">
                <a16:creationId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A65943-0FFC-47F5-A851-99E6C9076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600" y="932490"/>
            <a:ext cx="8701200" cy="2086725"/>
          </a:xfrm>
        </p:spPr>
        <p:txBody>
          <a:bodyPr anchor="t" anchorCtr="0">
            <a:noAutofit/>
          </a:bodyPr>
          <a:lstStyle>
            <a:lvl1pPr>
              <a:lnSpc>
                <a:spcPts val="5100"/>
              </a:lnSpc>
              <a:defRPr sz="48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Statement </a:t>
            </a:r>
            <a:br>
              <a:rPr lang="de-DE" dirty="0"/>
            </a:br>
            <a:r>
              <a:rPr lang="de-DE" dirty="0"/>
              <a:t>oder Zitat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4842000"/>
            <a:ext cx="3045600" cy="1836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© Diakonie </a:t>
            </a:r>
            <a:r>
              <a:rPr lang="de-DE" dirty="0" err="1" smtClean="0"/>
              <a:t>WesT</a:t>
            </a:r>
            <a:r>
              <a:rPr lang="de-DE" dirty="0" smtClean="0"/>
              <a:t> e.V.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000"/>
            <a:ext cx="385200" cy="1836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9" b="35716"/>
          <a:stretch/>
        </p:blipFill>
        <p:spPr>
          <a:xfrm>
            <a:off x="207409" y="4834823"/>
            <a:ext cx="684634" cy="1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5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10" y="289084"/>
            <a:ext cx="8699354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7410" y="1044000"/>
            <a:ext cx="8699354" cy="3263504"/>
          </a:xfrm>
        </p:spPr>
        <p:txBody>
          <a:bodyPr>
            <a:noAutofit/>
          </a:bodyPr>
          <a:lstStyle>
            <a:lvl1pPr marL="342900" indent="-342900">
              <a:lnSpc>
                <a:spcPts val="1900"/>
              </a:lnSpc>
              <a:spcBef>
                <a:spcPts val="0"/>
              </a:spcBef>
              <a:spcAft>
                <a:spcPts val="1500"/>
              </a:spcAft>
              <a:buFontTx/>
              <a:buAutoNum type="arabicPlain"/>
              <a:tabLst>
                <a:tab pos="342900" algn="l"/>
              </a:tabLst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2563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780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50" indent="-20955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87325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1" y="4842154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© Diakonie </a:t>
            </a:r>
            <a:r>
              <a:rPr lang="de-DE" dirty="0" err="1" smtClean="0"/>
              <a:t>WesT</a:t>
            </a:r>
            <a:r>
              <a:rPr lang="de-DE" dirty="0" smtClean="0"/>
              <a:t> e.V.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154"/>
            <a:ext cx="385200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9" b="35716"/>
          <a:stretch/>
        </p:blipFill>
        <p:spPr>
          <a:xfrm>
            <a:off x="207409" y="4834823"/>
            <a:ext cx="684634" cy="1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05A8777C-C66C-4551-98A5-CBCB53FA820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4788535">
                <a:moveTo>
                  <a:pt x="0" y="4787938"/>
                </a:moveTo>
                <a:lnTo>
                  <a:pt x="9144000" y="4787938"/>
                </a:lnTo>
                <a:lnTo>
                  <a:pt x="9144000" y="0"/>
                </a:lnTo>
                <a:lnTo>
                  <a:pt x="0" y="0"/>
                </a:lnTo>
                <a:lnTo>
                  <a:pt x="0" y="4787938"/>
                </a:lnTo>
                <a:close/>
              </a:path>
            </a:pathLst>
          </a:custGeom>
          <a:solidFill>
            <a:srgbClr val="2E2672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bk object 16">
            <a:extLst>
              <a:ext uri="{FF2B5EF4-FFF2-40B4-BE49-F238E27FC236}">
                <a16:creationId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A65943-0FFC-47F5-A851-99E6C9076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600" y="932490"/>
            <a:ext cx="8701200" cy="2086725"/>
          </a:xfrm>
        </p:spPr>
        <p:txBody>
          <a:bodyPr anchor="t" anchorCtr="0">
            <a:noAutofit/>
          </a:bodyPr>
          <a:lstStyle>
            <a:lvl1pPr>
              <a:lnSpc>
                <a:spcPts val="5100"/>
              </a:lnSpc>
              <a:defRPr sz="48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01</a:t>
            </a:r>
            <a:br>
              <a:rPr lang="de-DE" dirty="0"/>
            </a:br>
            <a:r>
              <a:rPr lang="de-DE" dirty="0" err="1"/>
              <a:t>Kapiteltrenner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weitere Zeile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4842000"/>
            <a:ext cx="3045600" cy="1836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© Diakonie </a:t>
            </a:r>
            <a:r>
              <a:rPr lang="de-DE" dirty="0" err="1" smtClean="0"/>
              <a:t>WesT</a:t>
            </a:r>
            <a:r>
              <a:rPr lang="de-DE" dirty="0" smtClean="0"/>
              <a:t> e.V.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000"/>
            <a:ext cx="385200" cy="1836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9" b="35716"/>
          <a:stretch/>
        </p:blipFill>
        <p:spPr>
          <a:xfrm>
            <a:off x="207409" y="4834823"/>
            <a:ext cx="684634" cy="1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843FF87-1961-4471-A101-B84D26290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476059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Vollfläche</a:t>
            </a:r>
          </a:p>
        </p:txBody>
      </p:sp>
      <p:sp>
        <p:nvSpPr>
          <p:cNvPr id="9" name="bk object 16">
            <a:extLst>
              <a:ext uri="{FF2B5EF4-FFF2-40B4-BE49-F238E27FC236}">
                <a16:creationId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4842000"/>
            <a:ext cx="3045600" cy="1836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© Diakonie </a:t>
            </a:r>
            <a:r>
              <a:rPr lang="de-DE" dirty="0" err="1" smtClean="0"/>
              <a:t>WesT</a:t>
            </a:r>
            <a:r>
              <a:rPr lang="de-DE" dirty="0" smtClean="0"/>
              <a:t> e.V.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000"/>
            <a:ext cx="385200" cy="1836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821A24B-57DF-46F0-9108-DC9C8AC2A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800" y="288000"/>
            <a:ext cx="8597900" cy="746125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9" b="35716"/>
          <a:stretch/>
        </p:blipFill>
        <p:spPr>
          <a:xfrm>
            <a:off x="207409" y="4834823"/>
            <a:ext cx="684634" cy="1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1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>
            <a:extLst>
              <a:ext uri="{FF2B5EF4-FFF2-40B4-BE49-F238E27FC236}">
                <a16:creationId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4842000"/>
            <a:ext cx="3045600" cy="1836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© Diakonie </a:t>
            </a:r>
            <a:r>
              <a:rPr lang="de-DE" dirty="0" err="1" smtClean="0"/>
              <a:t>WesT</a:t>
            </a:r>
            <a:r>
              <a:rPr lang="de-DE" dirty="0" smtClean="0"/>
              <a:t> e.V.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000"/>
            <a:ext cx="385200" cy="1836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8F596CD-7AB6-41C4-BEEE-ECC810A0C4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50" y="288000"/>
            <a:ext cx="3666510" cy="703175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Zweite Zeile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4A091F16-2043-483D-9B8D-3EA3ED6CB4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906297" cy="475138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0CBC89-7DE7-40D4-8D6A-221209EF79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650" y="1044000"/>
            <a:ext cx="3667125" cy="345135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9" b="35716"/>
          <a:stretch/>
        </p:blipFill>
        <p:spPr>
          <a:xfrm>
            <a:off x="207409" y="4834823"/>
            <a:ext cx="684634" cy="1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9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9128153-CC09-44A2-BA84-7BC5D42B1C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374899"/>
            <a:ext cx="3048000" cy="2381207"/>
          </a:xfrm>
          <a:ln w="3175">
            <a:noFill/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4A091F16-2043-483D-9B8D-3EA3ED6CB4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3703"/>
            <a:ext cx="3047987" cy="2379237"/>
          </a:xfrm>
          <a:ln w="3175">
            <a:noFill/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90F905BE-5299-476E-9062-288F43A07F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00" y="2374900"/>
            <a:ext cx="3048000" cy="2379600"/>
          </a:xfrm>
          <a:ln w="3175">
            <a:noFill/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Bildplatzhalter 17">
            <a:extLst>
              <a:ext uri="{FF2B5EF4-FFF2-40B4-BE49-F238E27FC236}">
                <a16:creationId xmlns:a16="http://schemas.microsoft.com/office/drawing/2014/main" id="{9092E013-EDD9-4C60-8491-8EE5DDC0CE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00" y="-3702"/>
            <a:ext cx="3047987" cy="2379237"/>
          </a:xfrm>
          <a:ln w="3175">
            <a:noFill/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7A863EE0-DBDE-49C3-9791-F6E6941525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2374900"/>
            <a:ext cx="3048000" cy="2379600"/>
          </a:xfrm>
          <a:ln w="3175">
            <a:noFill/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BF97E689-8644-42AC-A7DD-55922195876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3703"/>
            <a:ext cx="3047987" cy="2379237"/>
          </a:xfrm>
          <a:ln w="3175">
            <a:noFill/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bk object 16">
            <a:extLst>
              <a:ext uri="{FF2B5EF4-FFF2-40B4-BE49-F238E27FC236}">
                <a16:creationId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4751997"/>
            <a:ext cx="9144000" cy="39624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4842000"/>
            <a:ext cx="3045600" cy="183600"/>
          </a:xfrm>
        </p:spPr>
        <p:txBody>
          <a:bodyPr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© Diakonie </a:t>
            </a:r>
            <a:r>
              <a:rPr lang="de-DE" dirty="0" err="1" smtClean="0"/>
              <a:t>WesT</a:t>
            </a:r>
            <a:r>
              <a:rPr lang="de-DE" dirty="0" smtClean="0"/>
              <a:t> e.V.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4842000"/>
            <a:ext cx="385200" cy="1836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9" b="35716"/>
          <a:stretch/>
        </p:blipFill>
        <p:spPr>
          <a:xfrm>
            <a:off x="207409" y="4834823"/>
            <a:ext cx="684634" cy="1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2955FB2-2E88-4D90-A20C-0BE79D2A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FF92D9-925F-4EA2-A367-9D1CB84D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46C056-EED9-41FB-9F54-7E598ECB1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DEFD-42AC-4C8D-93D7-0C946D239BAB}" type="datetime1">
              <a:rPr lang="de-DE" smtClean="0"/>
              <a:t>11.02.2023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1F6C46-CCFC-4B02-A084-153A52A5B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55B2EB-BFC5-4960-B6D6-9BAFD38E6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3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4" r:id="rId4"/>
    <p:sldLayoutId id="2147483673" r:id="rId5"/>
    <p:sldLayoutId id="2147483674" r:id="rId6"/>
    <p:sldLayoutId id="2147483679" r:id="rId7"/>
    <p:sldLayoutId id="2147483680" r:id="rId8"/>
    <p:sldLayoutId id="2147483681" r:id="rId9"/>
    <p:sldLayoutId id="2147483682" r:id="rId10"/>
    <p:sldLayoutId id="2147483676" r:id="rId11"/>
    <p:sldLayoutId id="2147483677" r:id="rId12"/>
    <p:sldLayoutId id="2147483678" r:id="rId13"/>
    <p:sldLayoutId id="2147483683" r:id="rId14"/>
    <p:sldLayoutId id="2147483651" r:id="rId15"/>
    <p:sldLayoutId id="2147483652" r:id="rId16"/>
    <p:sldLayoutId id="2147483653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B294D-30B3-4B29-B64A-943231EF8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1888" y="418215"/>
            <a:ext cx="6456343" cy="1400400"/>
          </a:xfrm>
        </p:spPr>
        <p:txBody>
          <a:bodyPr/>
          <a:lstStyle/>
          <a:p>
            <a:r>
              <a:rPr lang="de-DE" dirty="0" smtClean="0"/>
              <a:t>WIR &amp; HIER Toolbox</a:t>
            </a:r>
            <a:endParaRPr lang="de-DE" dirty="0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10E21E1F-8F21-4681-A9C0-6227BADEC72E}"/>
              </a:ext>
            </a:extLst>
          </p:cNvPr>
          <p:cNvSpPr txBox="1">
            <a:spLocks/>
          </p:cNvSpPr>
          <p:nvPr/>
        </p:nvSpPr>
        <p:spPr>
          <a:xfrm>
            <a:off x="2422688" y="4219311"/>
            <a:ext cx="6456343" cy="57745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endParaRPr lang="de-DE" sz="1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31" y="1118415"/>
            <a:ext cx="2978150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207409" y="185350"/>
            <a:ext cx="8699354" cy="694001"/>
          </a:xfrm>
        </p:spPr>
        <p:txBody>
          <a:bodyPr/>
          <a:lstStyle/>
          <a:p>
            <a:r>
              <a:rPr lang="de-DE" dirty="0" smtClean="0"/>
              <a:t>1. Modul: Was treibt uns an? Eigene Einrichtung/ Motivation reflektieren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9" y="879351"/>
            <a:ext cx="7990254" cy="374503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61959" y="2377745"/>
            <a:ext cx="2025650" cy="457200"/>
          </a:xfrm>
          <a:prstGeom prst="rect">
            <a:avLst/>
          </a:prstGeom>
          <a:noFill/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181600" y="2032000"/>
            <a:ext cx="2851150" cy="444500"/>
          </a:xfrm>
          <a:prstGeom prst="rect">
            <a:avLst/>
          </a:prstGeom>
          <a:noFill/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/>
          <p:cNvSpPr/>
          <p:nvPr/>
        </p:nvSpPr>
        <p:spPr>
          <a:xfrm>
            <a:off x="2763300" y="1638300"/>
            <a:ext cx="2063750" cy="1676400"/>
          </a:xfrm>
          <a:prstGeom prst="wedgeRoundRectCallout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Benötigte Reflexion anklicken: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207409" y="121379"/>
            <a:ext cx="8699354" cy="694001"/>
          </a:xfrm>
        </p:spPr>
        <p:txBody>
          <a:bodyPr/>
          <a:lstStyle/>
          <a:p>
            <a:r>
              <a:rPr lang="de-DE" dirty="0" smtClean="0"/>
              <a:t>1. Modul: Was treibt uns an? Eigene Einrichtung/ Motivation reflektieren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27" y="738721"/>
            <a:ext cx="7521718" cy="373524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01659" y="2149145"/>
            <a:ext cx="2025650" cy="457200"/>
          </a:xfrm>
          <a:prstGeom prst="rect">
            <a:avLst/>
          </a:prstGeom>
          <a:noFill/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727309" y="1269734"/>
            <a:ext cx="2473341" cy="1790965"/>
          </a:xfrm>
          <a:prstGeom prst="rect">
            <a:avLst/>
          </a:prstGeom>
          <a:noFill/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/>
          <p:cNvSpPr/>
          <p:nvPr/>
        </p:nvSpPr>
        <p:spPr>
          <a:xfrm>
            <a:off x="2849009" y="2673220"/>
            <a:ext cx="2063750" cy="1676400"/>
          </a:xfrm>
          <a:prstGeom prst="wedgeRoundRectCallout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Die Toolbox bietet verschiedene Tools / Übungen an, um die Reflexion erfolgreich durchzuführen!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2. Modul: Einfach losgehen / Inspiration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9" y="808373"/>
            <a:ext cx="7643271" cy="3729693"/>
          </a:xfr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Modul: Einfach loslegen – Einfache Projektideen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40809" y="2553328"/>
            <a:ext cx="2025650" cy="457200"/>
          </a:xfrm>
          <a:prstGeom prst="rect">
            <a:avLst/>
          </a:prstGeom>
          <a:noFill/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197600" y="1123950"/>
            <a:ext cx="1974850" cy="3149600"/>
          </a:xfrm>
          <a:prstGeom prst="rect">
            <a:avLst/>
          </a:prstGeom>
          <a:noFill/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/>
          <p:cNvSpPr/>
          <p:nvPr/>
        </p:nvSpPr>
        <p:spPr>
          <a:xfrm>
            <a:off x="2997200" y="1123950"/>
            <a:ext cx="2800350" cy="2025650"/>
          </a:xfrm>
          <a:prstGeom prst="wedgeRoundRectCallout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Die Toolbox bietet an dieser Stelle verschiedene einfache Projektideen, die ohne großen Ressourceneinsatz und Vorbereitung umzusetzen sind.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163358" y="1908175"/>
            <a:ext cx="2025650" cy="457200"/>
          </a:xfrm>
          <a:prstGeom prst="rect">
            <a:avLst/>
          </a:prstGeom>
          <a:noFill/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98" y="689648"/>
            <a:ext cx="6610202" cy="3969814"/>
          </a:xfr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Modul: Einfach loslegen – Projektidee: „Komm </a:t>
            </a:r>
            <a:r>
              <a:rPr lang="de-DE" dirty="0" err="1" smtClean="0"/>
              <a:t>beeten</a:t>
            </a:r>
            <a:r>
              <a:rPr lang="de-DE" dirty="0" smtClean="0"/>
              <a:t>!“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251098" y="1216487"/>
            <a:ext cx="2901802" cy="1829773"/>
          </a:xfrm>
          <a:prstGeom prst="rect">
            <a:avLst/>
          </a:prstGeom>
          <a:noFill/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/>
          <p:cNvSpPr/>
          <p:nvPr/>
        </p:nvSpPr>
        <p:spPr>
          <a:xfrm>
            <a:off x="69924" y="2674555"/>
            <a:ext cx="1993900" cy="1076325"/>
          </a:xfrm>
          <a:prstGeom prst="wedgeRoundRectCallout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Zeigt Schwierigkeitsgrad und Zeitaufwand an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2110563" y="3514157"/>
            <a:ext cx="1993900" cy="1076325"/>
          </a:xfrm>
          <a:prstGeom prst="wedgeRoundRectCallout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Weitere Projektideen: „Einfach loslegen“ durchklicken!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8" y="991637"/>
            <a:ext cx="7523332" cy="3677201"/>
          </a:xfr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207409" y="140453"/>
            <a:ext cx="8699354" cy="694001"/>
          </a:xfrm>
        </p:spPr>
        <p:txBody>
          <a:bodyPr/>
          <a:lstStyle/>
          <a:p>
            <a:r>
              <a:rPr lang="de-DE" dirty="0" smtClean="0"/>
              <a:t>2. Modul: Inspiration – konkrete, größere Projektideen anderer Organisationen / Einrichtungen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247680" y="1593850"/>
            <a:ext cx="2901802" cy="400050"/>
          </a:xfrm>
          <a:prstGeom prst="rect">
            <a:avLst/>
          </a:prstGeom>
          <a:noFill/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/>
          <p:cNvSpPr/>
          <p:nvPr/>
        </p:nvSpPr>
        <p:spPr>
          <a:xfrm>
            <a:off x="1803474" y="1766505"/>
            <a:ext cx="2235126" cy="1325945"/>
          </a:xfrm>
          <a:prstGeom prst="wedgeRoundRectCallout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Hier findet man bereits „fertige“ Projekte, die umgesetzt und reflektiert wurden.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Modul: Methoden: Was wollen wir? 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" y="1073150"/>
            <a:ext cx="4308627" cy="2806039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36" y="1073149"/>
            <a:ext cx="4641765" cy="280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3. Methoden / Netzwerke knüpfen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47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33" y="826527"/>
            <a:ext cx="7490306" cy="3696056"/>
          </a:xfr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Modul: Methoden: Was wollen wir? 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791199" y="2463799"/>
            <a:ext cx="1682751" cy="374651"/>
          </a:xfrm>
          <a:prstGeom prst="rect">
            <a:avLst/>
          </a:prstGeom>
          <a:noFill/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/>
          <p:cNvSpPr/>
          <p:nvPr/>
        </p:nvSpPr>
        <p:spPr>
          <a:xfrm>
            <a:off x="3636336" y="1311877"/>
            <a:ext cx="1841500" cy="914400"/>
          </a:xfrm>
          <a:prstGeom prst="wedgeRoundRectCallout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Was wollen wir?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Modul: Methoden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5" y="872330"/>
            <a:ext cx="7846642" cy="3557588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0" name="Abgerundete rechteckige Legende 9"/>
          <p:cNvSpPr/>
          <p:nvPr/>
        </p:nvSpPr>
        <p:spPr>
          <a:xfrm>
            <a:off x="120650" y="3506786"/>
            <a:ext cx="1841500" cy="914400"/>
          </a:xfrm>
          <a:prstGeom prst="wedgeRoundRectCallout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Zeigt Schwierigkeitsgrad und Zeitaufwand an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3568700" y="177800"/>
            <a:ext cx="1841500" cy="914400"/>
          </a:xfrm>
          <a:prstGeom prst="wedgeRoundRectCallout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Auch hier bietet die Toolbox konkrete Ideen: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Was ist die WIR &amp; HIER Toolbox?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Diakonie </a:t>
            </a:r>
            <a:r>
              <a:rPr lang="de-DE" dirty="0" err="1" smtClean="0"/>
              <a:t>WesT</a:t>
            </a:r>
            <a:r>
              <a:rPr lang="de-DE" dirty="0" smtClean="0"/>
              <a:t> e.V.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4. Unterstützung / Finanzierung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7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2" y="1202400"/>
            <a:ext cx="7950635" cy="3324887"/>
          </a:xfr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Unterstützung…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0" name="Abgerundete rechteckige Legende 9"/>
          <p:cNvSpPr/>
          <p:nvPr/>
        </p:nvSpPr>
        <p:spPr>
          <a:xfrm>
            <a:off x="3530600" y="1555750"/>
            <a:ext cx="2406650" cy="1055686"/>
          </a:xfrm>
          <a:prstGeom prst="wedgeRoundRectCallout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Vorstellung verschiedener Kooperationspartner*innen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… und Finanzierung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26" y="873165"/>
            <a:ext cx="6561374" cy="377027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10" name="Abgerundete rechteckige Legende 9"/>
          <p:cNvSpPr/>
          <p:nvPr/>
        </p:nvSpPr>
        <p:spPr>
          <a:xfrm>
            <a:off x="4489450" y="355600"/>
            <a:ext cx="2167981" cy="933450"/>
          </a:xfrm>
          <a:prstGeom prst="wedgeRoundRectCallout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Schritt 1: Bedarf klären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… und Finanzierung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9" y="1276350"/>
            <a:ext cx="4080979" cy="2784820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"/>
          <a:stretch/>
        </p:blipFill>
        <p:spPr>
          <a:xfrm>
            <a:off x="3990789" y="1278300"/>
            <a:ext cx="5108761" cy="2782870"/>
          </a:xfrm>
          <a:prstGeom prst="rect">
            <a:avLst/>
          </a:prstGeom>
        </p:spPr>
      </p:pic>
      <p:sp>
        <p:nvSpPr>
          <p:cNvPr id="10" name="Abgerundete rechteckige Legende 9"/>
          <p:cNvSpPr/>
          <p:nvPr/>
        </p:nvSpPr>
        <p:spPr>
          <a:xfrm>
            <a:off x="2197100" y="809625"/>
            <a:ext cx="2167981" cy="933450"/>
          </a:xfrm>
          <a:prstGeom prst="wedgeRoundRectCallout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Schritt 2: Nach Fördermittelgebern suchen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6545169" y="69850"/>
            <a:ext cx="2495550" cy="1270000"/>
          </a:xfrm>
          <a:prstGeom prst="wedgeRoundRectCallout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Die Toolbox bietet eine Übersicht über einfache, mittelschwere und schwierige Fördermittelgeber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Jetzt aber wirklich: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			Los geht’s!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2800" dirty="0" smtClean="0"/>
              <a:t>www.mi-di.de/wir-hier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Diakonie </a:t>
            </a:r>
            <a:r>
              <a:rPr lang="de-DE" dirty="0" err="1" smtClean="0"/>
              <a:t>WesT</a:t>
            </a:r>
            <a:r>
              <a:rPr lang="de-DE" dirty="0" smtClean="0"/>
              <a:t> e.V.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>
            <a:off x="1041400" y="2267952"/>
            <a:ext cx="984250" cy="653048"/>
          </a:xfrm>
          <a:prstGeom prst="rightArrow">
            <a:avLst/>
          </a:prstGeom>
          <a:solidFill>
            <a:srgbClr val="009BDC"/>
          </a:solidFill>
          <a:ln>
            <a:solidFill>
              <a:srgbClr val="009BD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64" y="1880618"/>
            <a:ext cx="2552936" cy="25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94C26C1-4B21-4EEF-ADC2-85C8B878C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7640" y="1340521"/>
            <a:ext cx="6122042" cy="1421928"/>
          </a:xfrm>
        </p:spPr>
        <p:txBody>
          <a:bodyPr wrap="square">
            <a:spAutoFit/>
          </a:bodyPr>
          <a:lstStyle/>
          <a:p>
            <a:r>
              <a:rPr lang="de-DE" dirty="0" smtClean="0"/>
              <a:t>Viel Spaß beim Stöbern, Planen und Umsetzen neuer Projekte im Sozialraum!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84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Was ist die WIR &amp; HIER Toolbox?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/>
              <a:t>WIR </a:t>
            </a:r>
            <a:r>
              <a:rPr lang="de-DE" sz="1800" dirty="0"/>
              <a:t>&amp; HIER Toolbox von </a:t>
            </a:r>
            <a:r>
              <a:rPr lang="de-DE" sz="1800" dirty="0" smtClean="0"/>
              <a:t>midi (Evangelische Arbeitsstelle für missionarische Kirchenentwicklung und diakonische Profilbildung)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/>
              <a:t>Soll Menschen </a:t>
            </a:r>
            <a:r>
              <a:rPr lang="de-DE" sz="1800" dirty="0"/>
              <a:t>in Kirche und Diakonie zum Engagement für Dorf, Stadtteil, Kiez und </a:t>
            </a:r>
            <a:r>
              <a:rPr lang="de-DE" sz="1800" dirty="0" smtClean="0"/>
              <a:t>Nachbarschaft unterstützen und motivieren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dirty="0" smtClean="0"/>
              <a:t>     soll Sozialraumorientierung fördern!</a:t>
            </a:r>
          </a:p>
          <a:p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Diakonie </a:t>
            </a:r>
            <a:r>
              <a:rPr lang="de-DE" dirty="0" err="1" smtClean="0"/>
              <a:t>WesT</a:t>
            </a:r>
            <a:r>
              <a:rPr lang="de-DE" dirty="0" smtClean="0"/>
              <a:t> e.V.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Pfeil nach rechts 5"/>
          <p:cNvSpPr/>
          <p:nvPr/>
        </p:nvSpPr>
        <p:spPr>
          <a:xfrm>
            <a:off x="279400" y="3327400"/>
            <a:ext cx="266700" cy="139700"/>
          </a:xfrm>
          <a:prstGeom prst="rightArrow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9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Was ist die WIR &amp; HIER Toolbox?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/>
              <a:t>Mit Hilfe der Toolbox analysieren, </a:t>
            </a:r>
            <a:r>
              <a:rPr lang="de-DE" sz="1800" dirty="0"/>
              <a:t>was Menschen wirklich </a:t>
            </a:r>
            <a:r>
              <a:rPr lang="de-DE" sz="1800" dirty="0" smtClean="0"/>
              <a:t>wollen</a:t>
            </a:r>
            <a:endParaRPr lang="de-DE" sz="1800" dirty="0"/>
          </a:p>
          <a:p>
            <a:pPr>
              <a:lnSpc>
                <a:spcPct val="150000"/>
              </a:lnSpc>
            </a:pP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dirty="0" smtClean="0"/>
              <a:t>     Nicht auf Probleme fokussieren, </a:t>
            </a:r>
            <a:r>
              <a:rPr lang="de-DE" sz="1800" dirty="0"/>
              <a:t>sondern auf die </a:t>
            </a:r>
            <a:r>
              <a:rPr lang="de-DE" sz="1800" dirty="0" smtClean="0"/>
              <a:t>Menschen in Gemeinden </a:t>
            </a:r>
            <a:r>
              <a:rPr lang="de-DE" sz="1800" dirty="0"/>
              <a:t>und ihre </a:t>
            </a:r>
            <a:r>
              <a:rPr lang="de-DE" sz="1800" dirty="0" smtClean="0"/>
              <a:t>Ressourcen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 </a:t>
            </a:r>
            <a:r>
              <a:rPr lang="de-DE" sz="1800" dirty="0" smtClean="0"/>
              <a:t>     Eigen­initiative</a:t>
            </a:r>
            <a:r>
              <a:rPr lang="de-DE" sz="1800" dirty="0"/>
              <a:t>, Zusammen­arbeit und </a:t>
            </a:r>
            <a:r>
              <a:rPr lang="de-DE" sz="1800" dirty="0" smtClean="0"/>
              <a:t>Zusammen­halt stärken</a:t>
            </a:r>
            <a:endParaRPr lang="de-DE" sz="1800" dirty="0"/>
          </a:p>
          <a:p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Diakonie </a:t>
            </a:r>
            <a:r>
              <a:rPr lang="de-DE" dirty="0" err="1" smtClean="0"/>
              <a:t>WesT</a:t>
            </a:r>
            <a:r>
              <a:rPr lang="de-DE" dirty="0" smtClean="0"/>
              <a:t> e.V.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>
            <a:off x="279400" y="2081476"/>
            <a:ext cx="266700" cy="139700"/>
          </a:xfrm>
          <a:prstGeom prst="rightArrow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279400" y="2896702"/>
            <a:ext cx="266700" cy="139700"/>
          </a:xfrm>
          <a:prstGeom prst="rightArrow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8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409" y="252150"/>
            <a:ext cx="8699354" cy="694001"/>
          </a:xfrm>
        </p:spPr>
        <p:txBody>
          <a:bodyPr/>
          <a:lstStyle/>
          <a:p>
            <a:r>
              <a:rPr lang="de-DE" dirty="0" smtClean="0"/>
              <a:t>1. Was bietet die WIR &amp; HIER Toolbox?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7409" y="710103"/>
            <a:ext cx="8699354" cy="3263504"/>
          </a:xfrm>
        </p:spPr>
        <p:txBody>
          <a:bodyPr/>
          <a:lstStyle/>
          <a:p>
            <a:r>
              <a:rPr lang="de-DE" sz="1800" dirty="0" smtClean="0"/>
              <a:t>1. Reflektion </a:t>
            </a:r>
            <a:r>
              <a:rPr lang="de-DE" sz="1800" dirty="0"/>
              <a:t>der eigenen Motivation: Was macht uns als Gemeinde oder      Einrichtung in unserem Ort überhaupt aus? Und was kann uns motivieren?</a:t>
            </a:r>
          </a:p>
          <a:p>
            <a:endParaRPr lang="de-DE" sz="1800" dirty="0"/>
          </a:p>
          <a:p>
            <a:r>
              <a:rPr lang="de-DE" sz="1800" dirty="0"/>
              <a:t>	Modul: „Was treibt uns an?“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dirty="0"/>
          </a:p>
          <a:p>
            <a:r>
              <a:rPr lang="de-DE" sz="1800" dirty="0" smtClean="0"/>
              <a:t>2. Ideen, wie Organisationen / Gemeinden / Kirchen einfach starten können</a:t>
            </a:r>
          </a:p>
          <a:p>
            <a:endParaRPr lang="de-DE" sz="1800" dirty="0" smtClean="0"/>
          </a:p>
          <a:p>
            <a:r>
              <a:rPr lang="de-DE" sz="1800" dirty="0" smtClean="0"/>
              <a:t>	Modul: „Einfach loslegen“ und „Inspiration“</a:t>
            </a:r>
          </a:p>
          <a:p>
            <a:endParaRPr lang="de-DE" sz="1800" dirty="0"/>
          </a:p>
          <a:p>
            <a:r>
              <a:rPr lang="de-DE" sz="1800" dirty="0" smtClean="0"/>
              <a:t>3. Netzwerk- und Kooperationspartner*innen</a:t>
            </a:r>
          </a:p>
          <a:p>
            <a:endParaRPr lang="de-DE" sz="1800" dirty="0"/>
          </a:p>
          <a:p>
            <a:r>
              <a:rPr lang="de-DE" sz="1800" dirty="0" smtClean="0"/>
              <a:t>	Abschnitt: „Methoden / Netzwerke knüpfen“</a:t>
            </a:r>
          </a:p>
          <a:p>
            <a:endParaRPr lang="de-DE" sz="1800" dirty="0"/>
          </a:p>
          <a:p>
            <a:r>
              <a:rPr lang="de-DE" sz="1800" dirty="0" smtClean="0"/>
              <a:t>4. Unterstützungs- bzw. Finanzierungsmöglichkeiten</a:t>
            </a:r>
            <a:br>
              <a:rPr lang="de-DE" sz="1800" dirty="0" smtClean="0"/>
            </a:br>
            <a:r>
              <a:rPr lang="de-DE" sz="1800" dirty="0" smtClean="0"/>
              <a:t>	</a:t>
            </a:r>
          </a:p>
          <a:p>
            <a:r>
              <a:rPr lang="de-DE" sz="1800" dirty="0"/>
              <a:t>	</a:t>
            </a:r>
            <a:r>
              <a:rPr lang="de-DE" sz="1800" dirty="0" smtClean="0"/>
              <a:t>Modul: „Finanzierung“ und „Unterstützung“	</a:t>
            </a:r>
          </a:p>
          <a:p>
            <a:endParaRPr lang="de-DE" sz="18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Diakonie </a:t>
            </a:r>
            <a:r>
              <a:rPr lang="de-DE" dirty="0" err="1" smtClean="0"/>
              <a:t>WesT</a:t>
            </a:r>
            <a:r>
              <a:rPr lang="de-DE" dirty="0" smtClean="0"/>
              <a:t> e.V.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Pfeil nach rechts 8"/>
          <p:cNvSpPr/>
          <p:nvPr/>
        </p:nvSpPr>
        <p:spPr>
          <a:xfrm>
            <a:off x="641350" y="1543684"/>
            <a:ext cx="266700" cy="139700"/>
          </a:xfrm>
          <a:prstGeom prst="rightArrow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641350" y="2455307"/>
            <a:ext cx="266700" cy="139700"/>
          </a:xfrm>
          <a:prstGeom prst="rightArrow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>
            <a:off x="641350" y="3467840"/>
            <a:ext cx="266700" cy="139700"/>
          </a:xfrm>
          <a:prstGeom prst="rightArrow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641350" y="4414760"/>
            <a:ext cx="266700" cy="139700"/>
          </a:xfrm>
          <a:prstGeom prst="rightArrow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8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Einblicke in die Toolbox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			Los geht’s!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2800" dirty="0" smtClean="0"/>
              <a:t>www.mi-di.de/wir-hier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Diakonie </a:t>
            </a:r>
            <a:r>
              <a:rPr lang="de-DE" dirty="0" err="1" smtClean="0"/>
              <a:t>WesT</a:t>
            </a:r>
            <a:r>
              <a:rPr lang="de-DE" dirty="0" smtClean="0"/>
              <a:t> e.V.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>
            <a:off x="1041400" y="2267952"/>
            <a:ext cx="984250" cy="653048"/>
          </a:xfrm>
          <a:prstGeom prst="rightArrow">
            <a:avLst/>
          </a:prstGeom>
          <a:solidFill>
            <a:srgbClr val="009BDC"/>
          </a:solidFill>
          <a:ln>
            <a:solidFill>
              <a:srgbClr val="009BD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64" y="1880618"/>
            <a:ext cx="2552936" cy="25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Startseite</a:t>
            </a:r>
            <a:br>
              <a:rPr lang="de-DE" dirty="0" smtClean="0"/>
            </a:br>
            <a:r>
              <a:rPr lang="de-DE" dirty="0" smtClean="0"/>
              <a:t>Überblick über alle Module</a:t>
            </a:r>
            <a:endParaRPr lang="de-DE" dirty="0"/>
          </a:p>
        </p:txBody>
      </p:sp>
      <p:pic>
        <p:nvPicPr>
          <p:cNvPr id="17" name="Inhaltsplatzhalter 16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36" y="1132588"/>
            <a:ext cx="7200900" cy="3558979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2118686" y="2520950"/>
            <a:ext cx="1244600" cy="914400"/>
          </a:xfrm>
          <a:prstGeom prst="rect">
            <a:avLst/>
          </a:prstGeom>
          <a:noFill/>
          <a:ln>
            <a:solidFill>
              <a:srgbClr val="5A257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 rot="10800000">
            <a:off x="3392968" y="2461890"/>
            <a:ext cx="2059614" cy="1032519"/>
          </a:xfrm>
          <a:prstGeom prst="rightArrow">
            <a:avLst/>
          </a:prstGeom>
          <a:solidFill>
            <a:srgbClr val="5A2572"/>
          </a:solidFill>
          <a:ln>
            <a:solidFill>
              <a:srgbClr val="5A257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3925261" y="2724234"/>
            <a:ext cx="1263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/ Übersicht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Modul: Was bekommen wir hier? Übersicht / Erklärungen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0" y="899451"/>
            <a:ext cx="7454692" cy="3653499"/>
          </a:xfrm>
        </p:spPr>
      </p:pic>
      <p:sp>
        <p:nvSpPr>
          <p:cNvPr id="6" name="Rechteck 5"/>
          <p:cNvSpPr/>
          <p:nvPr/>
        </p:nvSpPr>
        <p:spPr>
          <a:xfrm>
            <a:off x="723900" y="1924050"/>
            <a:ext cx="2025650" cy="457200"/>
          </a:xfrm>
          <a:prstGeom prst="rect">
            <a:avLst/>
          </a:prstGeom>
          <a:noFill/>
          <a:ln>
            <a:solidFill>
              <a:srgbClr val="5A2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6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1. Modul: Was treibt uns an? Reflexion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Diakonie WesT e.V.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3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Diakonie">
      <a:dk1>
        <a:srgbClr val="000000"/>
      </a:dk1>
      <a:lt1>
        <a:srgbClr val="FFFFFF"/>
      </a:lt1>
      <a:dk2>
        <a:srgbClr val="009BDC"/>
      </a:dk2>
      <a:lt2>
        <a:srgbClr val="E7E6E6"/>
      </a:lt2>
      <a:accent1>
        <a:srgbClr val="33B2E9"/>
      </a:accent1>
      <a:accent2>
        <a:srgbClr val="66C5EE"/>
      </a:accent2>
      <a:accent3>
        <a:srgbClr val="99D8F4"/>
      </a:accent3>
      <a:accent4>
        <a:srgbClr val="2E2672"/>
      </a:accent4>
      <a:accent5>
        <a:srgbClr val="462672"/>
      </a:accent5>
      <a:accent6>
        <a:srgbClr val="6E2272"/>
      </a:accent6>
      <a:hlink>
        <a:srgbClr val="69357C"/>
      </a:hlink>
      <a:folHlink>
        <a:srgbClr val="91498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konie WesT PPT Vorlage " id="{BAE1257F-44E4-4D8E-8F3C-F63E4A6244B9}" vid="{173BDD53-54A0-4623-82FD-FCFD4452FD2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Diakonie WesT PPT Vorlage </Template>
  <TotalTime>0</TotalTime>
  <Words>606</Words>
  <Application>Microsoft Office PowerPoint</Application>
  <PresentationFormat>Bildschirmpräsentation (16:9)</PresentationFormat>
  <Paragraphs>112</Paragraphs>
  <Slides>25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</vt:lpstr>
      <vt:lpstr>WIR &amp; HIER Toolbox</vt:lpstr>
      <vt:lpstr>1. Was ist die WIR &amp; HIER Toolbox? </vt:lpstr>
      <vt:lpstr>1. Was ist die WIR &amp; HIER Toolbox?</vt:lpstr>
      <vt:lpstr>1. Was ist die WIR &amp; HIER Toolbox?</vt:lpstr>
      <vt:lpstr>1. Was bietet die WIR &amp; HIER Toolbox?</vt:lpstr>
      <vt:lpstr>2. Einblicke in die Toolbox     Los geht’s!  www.mi-di.de/wir-hier</vt:lpstr>
      <vt:lpstr>Startseite Überblick über alle Module</vt:lpstr>
      <vt:lpstr>Modul: Was bekommen wir hier? Übersicht / Erklärungen</vt:lpstr>
      <vt:lpstr>2. 1. Modul: Was treibt uns an? Reflexion</vt:lpstr>
      <vt:lpstr>1. Modul: Was treibt uns an? Eigene Einrichtung/ Motivation reflektieren</vt:lpstr>
      <vt:lpstr>1. Modul: Was treibt uns an? Eigene Einrichtung/ Motivation reflektieren</vt:lpstr>
      <vt:lpstr>2. 2. Modul: Einfach losgehen / Inspiration</vt:lpstr>
      <vt:lpstr>2. Modul: Einfach loslegen – Einfache Projektideen</vt:lpstr>
      <vt:lpstr>2. Modul: Einfach loslegen – Projektidee: „Komm beeten!“</vt:lpstr>
      <vt:lpstr>2. Modul: Inspiration – konkrete, größere Projektideen anderer Organisationen / Einrichtungen</vt:lpstr>
      <vt:lpstr>3. Modul: Methoden: Was wollen wir?  </vt:lpstr>
      <vt:lpstr>2. 3. Methoden / Netzwerke knüpfen</vt:lpstr>
      <vt:lpstr>3. Modul: Methoden: Was wollen wir?  </vt:lpstr>
      <vt:lpstr>3. Modul: Methoden </vt:lpstr>
      <vt:lpstr>2. 4. Unterstützung / Finanzierung</vt:lpstr>
      <vt:lpstr>4. Unterstützung… </vt:lpstr>
      <vt:lpstr>4. … und Finanzierung </vt:lpstr>
      <vt:lpstr>4. … und Finanzierung </vt:lpstr>
      <vt:lpstr>3. Jetzt aber wirklich:     Los geht’s!  www.mi-di.de/wir-hier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&amp; HIER Toolbox</dc:title>
  <dc:creator>Pia Nimz</dc:creator>
  <cp:lastModifiedBy>Zimmermann</cp:lastModifiedBy>
  <cp:revision>16</cp:revision>
  <dcterms:created xsi:type="dcterms:W3CDTF">2023-01-31T09:44:50Z</dcterms:created>
  <dcterms:modified xsi:type="dcterms:W3CDTF">2023-02-11T14:44:46Z</dcterms:modified>
</cp:coreProperties>
</file>